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8" r:id="rId2"/>
    <p:sldId id="260" r:id="rId3"/>
    <p:sldId id="257" r:id="rId4"/>
    <p:sldId id="261" r:id="rId5"/>
    <p:sldId id="278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0" r:id="rId15"/>
    <p:sldId id="272" r:id="rId16"/>
    <p:sldId id="273" r:id="rId17"/>
    <p:sldId id="274" r:id="rId18"/>
    <p:sldId id="275" r:id="rId19"/>
    <p:sldId id="27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045" autoAdjust="0"/>
  </p:normalViewPr>
  <p:slideViewPr>
    <p:cSldViewPr snapToGrid="0">
      <p:cViewPr varScale="1">
        <p:scale>
          <a:sx n="108" d="100"/>
          <a:sy n="108" d="100"/>
        </p:scale>
        <p:origin x="1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5A17C2-DEDB-4754-BB55-BBCE990D3225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0F76F5-0B15-4E91-969E-04464656D0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078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6798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effectLst/>
              </a:rPr>
              <a:t>J'</a:t>
            </a:r>
            <a:r>
              <a:rPr lang="fr-FR" dirty="0"/>
              <a:t> </a:t>
            </a:r>
            <a:r>
              <a:rPr lang="fr-FR" dirty="0">
                <a:effectLst/>
              </a:rPr>
              <a:t>:'Jeune’,</a:t>
            </a:r>
          </a:p>
          <a:p>
            <a:r>
              <a:rPr lang="fr-FR" dirty="0">
                <a:effectLst/>
              </a:rPr>
              <a:t>'</a:t>
            </a:r>
            <a:r>
              <a:rPr lang="fr-FR" dirty="0" err="1">
                <a:effectLst/>
              </a:rPr>
              <a:t>JA':'Jeune</a:t>
            </a:r>
            <a:r>
              <a:rPr lang="fr-FR" dirty="0">
                <a:effectLst/>
              </a:rPr>
              <a:t> Adulte’,</a:t>
            </a:r>
          </a:p>
          <a:p>
            <a:r>
              <a:rPr lang="fr-FR" dirty="0">
                <a:effectLst/>
              </a:rPr>
              <a:t>'A'</a:t>
            </a:r>
            <a:r>
              <a:rPr lang="fr-FR" dirty="0"/>
              <a:t> </a:t>
            </a:r>
            <a:r>
              <a:rPr lang="fr-FR" dirty="0">
                <a:effectLst/>
              </a:rPr>
              <a:t>:'Adulte’,</a:t>
            </a:r>
          </a:p>
          <a:p>
            <a:r>
              <a:rPr lang="fr-FR" dirty="0">
                <a:effectLst/>
              </a:rPr>
              <a:t>'M'</a:t>
            </a:r>
            <a:r>
              <a:rPr lang="fr-FR" dirty="0"/>
              <a:t> </a:t>
            </a:r>
            <a:r>
              <a:rPr lang="fr-FR" dirty="0">
                <a:effectLst/>
              </a:rPr>
              <a:t>:'Mature',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2776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effectLst/>
                <a:latin typeface="-apple-system"/>
              </a:rPr>
              <a:t> (</a:t>
            </a:r>
            <a:r>
              <a:rPr lang="fr-FR" b="0" i="0" dirty="0" err="1">
                <a:effectLst/>
                <a:latin typeface="-apple-system"/>
              </a:rPr>
              <a:t>cf</a:t>
            </a:r>
            <a:r>
              <a:rPr lang="fr-FR" b="0" i="0" dirty="0">
                <a:effectLst/>
                <a:latin typeface="-apple-system"/>
              </a:rPr>
              <a:t> : ROUTE DU LAC A BAGATELLE et ses 45m)</a:t>
            </a:r>
          </a:p>
          <a:p>
            <a:r>
              <a:rPr lang="fr-FR" b="0" i="0" dirty="0">
                <a:effectLst/>
                <a:latin typeface="-apple-system"/>
              </a:rPr>
              <a:t>(</a:t>
            </a:r>
            <a:r>
              <a:rPr lang="fr-FR" b="0" i="0" dirty="0" err="1">
                <a:effectLst/>
                <a:latin typeface="-apple-system"/>
              </a:rPr>
              <a:t>cf</a:t>
            </a:r>
            <a:r>
              <a:rPr lang="fr-FR" b="0" i="0" dirty="0">
                <a:effectLst/>
                <a:latin typeface="-apple-system"/>
              </a:rPr>
              <a:t> : PARC DES BUTTES CHAUMONT et ses 725cm)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65253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34858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La graphique de gauche montre les arbres qui font partis des valeurs aberrantes soit 40136 arbres</a:t>
            </a:r>
          </a:p>
          <a:p>
            <a:r>
              <a:rPr lang="fr-FR" dirty="0"/>
              <a:t>Celui de droites montre des arbres qui ne sont pas dans les </a:t>
            </a:r>
            <a:r>
              <a:rPr lang="fr-FR" dirty="0" err="1"/>
              <a:t>outliers</a:t>
            </a:r>
            <a:r>
              <a:rPr lang="fr-FR" dirty="0"/>
              <a:t> mais qui n’ont pas de stade de développement, au nombre de 29921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50992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3210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50% du parc d’arbres ne représente que 4 types/essences d’arbres</a:t>
            </a:r>
          </a:p>
          <a:p>
            <a:r>
              <a:rPr lang="fr-FR" dirty="0"/>
              <a:t>On pourrait plus d’espèces d’arbres afin de diversifier et améliorer la longévité et la santé de l’ensemble des arbres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5346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 travers les graphiques ont peut voir des arbres anormalement grand avec une petite circonférence et inversement</a:t>
            </a:r>
          </a:p>
          <a:p>
            <a:r>
              <a:rPr lang="fr-FR" dirty="0"/>
              <a:t>Il faudrait analyser la cause afin de rattraper le retard de croissance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38153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4346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2462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effectLst/>
                <a:latin typeface="-apple-system"/>
              </a:rPr>
              <a:t>Nous allons utiliser le langage Python et présenter le code ainsi que les graphiques en résultant grâce à </a:t>
            </a:r>
            <a:r>
              <a:rPr lang="fr-FR" b="0" i="0" dirty="0" err="1">
                <a:effectLst/>
                <a:latin typeface="-apple-system"/>
              </a:rPr>
              <a:t>Jupyter</a:t>
            </a:r>
            <a:r>
              <a:rPr lang="fr-FR" b="0" i="0" dirty="0">
                <a:effectLst/>
                <a:latin typeface="-apple-system"/>
              </a:rPr>
              <a:t> Notebook.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-apple-system"/>
              </a:rPr>
              <a:t>Math et Pandas pour arrondir les calculs scientifiques et pour manipuler des gros jeux de données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b="0" i="0" dirty="0" err="1">
                <a:effectLst/>
                <a:latin typeface="-apple-system"/>
              </a:rPr>
              <a:t>Seaborn</a:t>
            </a:r>
            <a:r>
              <a:rPr lang="fr-FR" b="0" i="0" dirty="0">
                <a:effectLst/>
                <a:latin typeface="-apple-system"/>
              </a:rPr>
              <a:t>, </a:t>
            </a:r>
            <a:r>
              <a:rPr lang="fr-FR" b="0" i="0" dirty="0" err="1">
                <a:effectLst/>
                <a:latin typeface="-apple-system"/>
              </a:rPr>
              <a:t>Plotly</a:t>
            </a:r>
            <a:r>
              <a:rPr lang="fr-FR" b="0" i="0" dirty="0">
                <a:effectLst/>
                <a:latin typeface="-apple-system"/>
              </a:rPr>
              <a:t> et </a:t>
            </a:r>
            <a:r>
              <a:rPr lang="fr-FR" b="0" i="0" dirty="0" err="1">
                <a:effectLst/>
                <a:latin typeface="-apple-system"/>
              </a:rPr>
              <a:t>folium</a:t>
            </a:r>
            <a:r>
              <a:rPr lang="fr-FR" b="0" i="0" dirty="0">
                <a:effectLst/>
                <a:latin typeface="-apple-system"/>
              </a:rPr>
              <a:t> : générer des graphiques lisibles, </a:t>
            </a:r>
            <a:r>
              <a:rPr lang="fr-FR" b="0" i="0" dirty="0" err="1">
                <a:effectLst/>
                <a:latin typeface="-apple-system"/>
              </a:rPr>
              <a:t>intéractifs</a:t>
            </a:r>
            <a:r>
              <a:rPr lang="fr-FR" b="0" i="0" dirty="0">
                <a:effectLst/>
                <a:latin typeface="-apple-system"/>
              </a:rPr>
              <a:t> et pertinents</a:t>
            </a:r>
          </a:p>
          <a:p>
            <a:endParaRPr lang="fr-FR" b="0" i="0" dirty="0">
              <a:effectLst/>
              <a:latin typeface="-apple-system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6798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524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5257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effectLst/>
                <a:latin typeface="-apple-system"/>
              </a:rPr>
              <a:t>Nous pouvons voir que la colonne </a:t>
            </a:r>
            <a:r>
              <a:rPr lang="fr-FR" b="0" i="0" dirty="0" err="1">
                <a:effectLst/>
                <a:latin typeface="-apple-system"/>
              </a:rPr>
              <a:t>numero</a:t>
            </a:r>
            <a:r>
              <a:rPr lang="fr-FR" b="0" i="0" dirty="0">
                <a:effectLst/>
                <a:latin typeface="-apple-system"/>
              </a:rPr>
              <a:t> n'est jamais renseignée. Les colonnes </a:t>
            </a:r>
            <a:r>
              <a:rPr lang="fr-FR" b="0" i="0" dirty="0" err="1">
                <a:effectLst/>
                <a:latin typeface="-apple-system"/>
              </a:rPr>
              <a:t>complement_adresse</a:t>
            </a:r>
            <a:r>
              <a:rPr lang="fr-FR" b="0" i="0" dirty="0">
                <a:effectLst/>
                <a:latin typeface="-apple-system"/>
              </a:rPr>
              <a:t> et </a:t>
            </a:r>
            <a:r>
              <a:rPr lang="fr-FR" b="0" i="0" dirty="0" err="1">
                <a:effectLst/>
                <a:latin typeface="-apple-system"/>
              </a:rPr>
              <a:t>variete</a:t>
            </a:r>
            <a:r>
              <a:rPr lang="fr-FR" b="0" i="0" dirty="0">
                <a:effectLst/>
                <a:latin typeface="-apple-system"/>
              </a:rPr>
              <a:t> sont faiblement renseignées (~80% de valeurs non définies) Les colonnes </a:t>
            </a:r>
            <a:r>
              <a:rPr lang="fr-FR" b="0" i="0" dirty="0" err="1">
                <a:effectLst/>
                <a:latin typeface="-apple-system"/>
              </a:rPr>
              <a:t>stade_developpement</a:t>
            </a:r>
            <a:r>
              <a:rPr lang="fr-FR" b="0" i="0" dirty="0">
                <a:effectLst/>
                <a:latin typeface="-apple-system"/>
              </a:rPr>
              <a:t> et remarquable sont partiellement renseignées (~30% de valeurs non définies)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2602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13155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42393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/>
              <a:t>Les id ne sont pas pertinents ici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 err="1">
                <a:effectLst/>
              </a:rPr>
              <a:t>type_emplacement</a:t>
            </a:r>
            <a:r>
              <a:rPr lang="fr-FR" dirty="0">
                <a:effectLst/>
              </a:rPr>
              <a:t> et ne possède qu’une information « Arbres »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u="none" dirty="0" err="1">
                <a:solidFill>
                  <a:schemeClr val="tx1"/>
                </a:solidFill>
              </a:rPr>
              <a:t>complement_adresse</a:t>
            </a:r>
            <a:r>
              <a:rPr lang="fr-FR" u="none" dirty="0"/>
              <a:t> et </a:t>
            </a:r>
            <a:r>
              <a:rPr lang="fr-FR" u="none" dirty="0" err="1">
                <a:solidFill>
                  <a:schemeClr val="tx1"/>
                </a:solidFill>
              </a:rPr>
              <a:t>id_emplacement</a:t>
            </a:r>
            <a:r>
              <a:rPr lang="fr-FR" u="none" dirty="0"/>
              <a:t> sont peu compréhensibles humainement parlant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u="none" dirty="0"/>
              <a:t>Lieu peut être découpée afin d’avoir plus de précision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u="none" dirty="0"/>
              <a:t>Il faut retravailler les données de </a:t>
            </a:r>
            <a:r>
              <a:rPr lang="fr-FR" u="none" dirty="0" err="1"/>
              <a:t>circonference</a:t>
            </a:r>
            <a:r>
              <a:rPr lang="fr-FR" u="none" dirty="0"/>
              <a:t> et hauteur car </a:t>
            </a:r>
            <a:r>
              <a:rPr lang="fr-FR" dirty="0">
                <a:effectLst/>
              </a:rPr>
              <a:t>250255 cm de circonférence et 881818m de hauteur, impossible ainsi qu’en valeur minimal 0 parait impossible,</a:t>
            </a:r>
            <a:endParaRPr lang="fr-FR" u="non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3160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On peut redécouper le regroupement des lieux afin d’avoir des infos plus généralistes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971D0B-F671-4983-8ADD-40CC8F48C59F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6414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6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632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3568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7194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95134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80670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67173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87492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835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175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4935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0386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9047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7343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9998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8459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2911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25319AE-015E-4C27-9BF6-E59E82335270}" type="datetimeFigureOut">
              <a:rPr lang="fr-FR" smtClean="0"/>
              <a:t>08/12/2022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18F42F6-62B8-4CD9-835B-C1964120D0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43265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C8DB54-D3A4-41DF-8396-CDCFFDC4B0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Participez à un concours sur la Smart City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3085554-4C31-42AB-85D0-BC216F5A6B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Soutenance du projet 2 du parcours Ingénieur IA chez </a:t>
            </a:r>
            <a:r>
              <a:rPr lang="fr-FR" dirty="0" err="1"/>
              <a:t>OpenClassrooms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7185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10696960" cy="1507067"/>
          </a:xfrm>
        </p:spPr>
        <p:txBody>
          <a:bodyPr/>
          <a:lstStyle/>
          <a:p>
            <a:r>
              <a:rPr lang="fr-FR" dirty="0"/>
              <a:t>Nettoyage : Regroupement des lieux</a:t>
            </a:r>
          </a:p>
        </p:txBody>
      </p:sp>
      <p:pic>
        <p:nvPicPr>
          <p:cNvPr id="10244" name="Picture 4">
            <a:extLst>
              <a:ext uri="{FF2B5EF4-FFF2-40B4-BE49-F238E27FC236}">
                <a16:creationId xmlns:a16="http://schemas.microsoft.com/office/drawing/2014/main" id="{3B52ADD8-20D1-1D5E-A308-7DB191EB3B2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2244" y="1507067"/>
            <a:ext cx="8812290" cy="444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888852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2" y="0"/>
            <a:ext cx="11623197" cy="1507067"/>
          </a:xfrm>
        </p:spPr>
        <p:txBody>
          <a:bodyPr/>
          <a:lstStyle/>
          <a:p>
            <a:r>
              <a:rPr lang="fr-FR" dirty="0"/>
              <a:t>Nettoyage: Suppression des colonnes inutiles et modifications valeurs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D1198-46C9-48E8-B586-9E0E0825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803" y="1919796"/>
            <a:ext cx="8534400" cy="3615267"/>
          </a:xfrm>
        </p:spPr>
        <p:txBody>
          <a:bodyPr/>
          <a:lstStyle/>
          <a:p>
            <a:r>
              <a:rPr lang="fr-FR" dirty="0"/>
              <a:t>Suppression </a:t>
            </a:r>
            <a:r>
              <a:rPr lang="fr-FR" u="sng" dirty="0" err="1">
                <a:solidFill>
                  <a:schemeClr val="tx1"/>
                </a:solidFill>
              </a:rPr>
              <a:t>type_emplacement</a:t>
            </a:r>
            <a:r>
              <a:rPr lang="fr-FR" dirty="0"/>
              <a:t> et </a:t>
            </a:r>
            <a:r>
              <a:rPr lang="fr-FR" u="sng" dirty="0" err="1">
                <a:solidFill>
                  <a:schemeClr val="tx1"/>
                </a:solidFill>
              </a:rPr>
              <a:t>numero</a:t>
            </a:r>
            <a:endParaRPr lang="fr-FR" u="sng" dirty="0">
              <a:solidFill>
                <a:schemeClr val="tx1"/>
              </a:solidFill>
            </a:endParaRPr>
          </a:p>
          <a:p>
            <a:r>
              <a:rPr lang="fr-FR" dirty="0"/>
              <a:t>Modification des valeurs du </a:t>
            </a:r>
            <a:r>
              <a:rPr lang="fr-FR" u="sng" dirty="0" err="1">
                <a:solidFill>
                  <a:schemeClr val="tx1"/>
                </a:solidFill>
              </a:rPr>
              <a:t>stade_developpement</a:t>
            </a:r>
            <a:endParaRPr lang="fr-FR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02943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11623198" cy="1507067"/>
          </a:xfrm>
        </p:spPr>
        <p:txBody>
          <a:bodyPr/>
          <a:lstStyle/>
          <a:p>
            <a:r>
              <a:rPr lang="fr-FR" dirty="0" err="1"/>
              <a:t>Netoyage</a:t>
            </a:r>
            <a:r>
              <a:rPr lang="fr-FR" dirty="0"/>
              <a:t> : éliminations Valeurs Aberrantes (</a:t>
            </a:r>
            <a:r>
              <a:rPr lang="fr-FR" dirty="0" err="1"/>
              <a:t>outliers</a:t>
            </a:r>
            <a:r>
              <a:rPr lang="fr-FR" dirty="0"/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D1198-46C9-48E8-B586-9E0E0825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353" y="2211917"/>
            <a:ext cx="9746772" cy="4884208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Qu’est ce qu’une valeur aberrante ?</a:t>
            </a:r>
          </a:p>
          <a:p>
            <a:pPr>
              <a:lnSpc>
                <a:spcPct val="60000"/>
              </a:lnSpc>
            </a:pPr>
            <a:r>
              <a:rPr lang="fr-FR" dirty="0"/>
              <a:t>Circonférence :</a:t>
            </a:r>
          </a:p>
          <a:p>
            <a:pPr lvl="1">
              <a:lnSpc>
                <a:spcPct val="60000"/>
              </a:lnSpc>
            </a:pPr>
            <a:r>
              <a:rPr lang="fr-FR" dirty="0"/>
              <a:t>Q1 : 5 m</a:t>
            </a:r>
          </a:p>
          <a:p>
            <a:pPr lvl="1">
              <a:lnSpc>
                <a:spcPct val="60000"/>
              </a:lnSpc>
            </a:pPr>
            <a:r>
              <a:rPr lang="fr-FR" dirty="0"/>
              <a:t>Q3 : 12 m</a:t>
            </a:r>
          </a:p>
          <a:p>
            <a:pPr lvl="1">
              <a:lnSpc>
                <a:spcPct val="60000"/>
              </a:lnSpc>
            </a:pPr>
            <a:r>
              <a:rPr lang="fr-FR" dirty="0"/>
              <a:t>IQ = Q3-Q1 = 7 m</a:t>
            </a:r>
          </a:p>
          <a:p>
            <a:pPr lvl="1">
              <a:lnSpc>
                <a:spcPct val="60000"/>
              </a:lnSpc>
            </a:pPr>
            <a:r>
              <a:rPr lang="fr-FR" dirty="0" err="1"/>
              <a:t>Outliers</a:t>
            </a:r>
            <a:r>
              <a:rPr lang="fr-FR" dirty="0"/>
              <a:t> inférieurs : Q1 – 1,5*IQ</a:t>
            </a:r>
          </a:p>
          <a:p>
            <a:pPr lvl="1">
              <a:lnSpc>
                <a:spcPct val="60000"/>
              </a:lnSpc>
            </a:pPr>
            <a:r>
              <a:rPr lang="fr-FR" dirty="0" err="1"/>
              <a:t>Outliers</a:t>
            </a:r>
            <a:r>
              <a:rPr lang="fr-FR" dirty="0"/>
              <a:t> supérieur : Q3 + 1,5*IQ</a:t>
            </a:r>
          </a:p>
          <a:p>
            <a:pPr marL="457200" lvl="1" indent="0">
              <a:lnSpc>
                <a:spcPct val="60000"/>
              </a:lnSpc>
              <a:buNone/>
            </a:pPr>
            <a:endParaRPr lang="fr-FR" dirty="0"/>
          </a:p>
          <a:p>
            <a:pPr marL="457200" lvl="1" indent="0">
              <a:lnSpc>
                <a:spcPct val="60000"/>
              </a:lnSpc>
              <a:buNone/>
            </a:pPr>
            <a:r>
              <a:rPr lang="fr-FR" dirty="0"/>
              <a:t>Donc -8m &lt; valeurs &lt; 25m soit 0 m &lt; valeurs &lt; 45 m</a:t>
            </a:r>
          </a:p>
          <a:p>
            <a:pPr marL="457200" lvl="1" indent="0">
              <a:lnSpc>
                <a:spcPct val="60000"/>
              </a:lnSpc>
              <a:buNone/>
            </a:pPr>
            <a:endParaRPr lang="fr-FR" dirty="0"/>
          </a:p>
          <a:p>
            <a:pPr>
              <a:lnSpc>
                <a:spcPct val="60000"/>
              </a:lnSpc>
            </a:pPr>
            <a:r>
              <a:rPr lang="fr-FR" dirty="0"/>
              <a:t>Hauteur</a:t>
            </a:r>
          </a:p>
          <a:p>
            <a:pPr lvl="1">
              <a:lnSpc>
                <a:spcPct val="60000"/>
              </a:lnSpc>
            </a:pPr>
            <a:r>
              <a:rPr lang="fr-FR" dirty="0"/>
              <a:t>Q1 : 30 cm</a:t>
            </a:r>
          </a:p>
          <a:p>
            <a:pPr lvl="1">
              <a:lnSpc>
                <a:spcPct val="60000"/>
              </a:lnSpc>
            </a:pPr>
            <a:r>
              <a:rPr lang="fr-FR" dirty="0"/>
              <a:t>Q3 : 115 cm</a:t>
            </a:r>
          </a:p>
          <a:p>
            <a:pPr lvl="1">
              <a:lnSpc>
                <a:spcPct val="60000"/>
              </a:lnSpc>
            </a:pPr>
            <a:r>
              <a:rPr lang="fr-FR" dirty="0"/>
              <a:t>IQ = Q3-Q1 = 85 cm</a:t>
            </a:r>
          </a:p>
          <a:p>
            <a:pPr lvl="1">
              <a:lnSpc>
                <a:spcPct val="60000"/>
              </a:lnSpc>
            </a:pPr>
            <a:r>
              <a:rPr lang="fr-FR" dirty="0" err="1"/>
              <a:t>Outliers</a:t>
            </a:r>
            <a:r>
              <a:rPr lang="fr-FR" dirty="0"/>
              <a:t> inférieurs : Q1 – 1,5*IQ</a:t>
            </a:r>
          </a:p>
          <a:p>
            <a:pPr lvl="1">
              <a:lnSpc>
                <a:spcPct val="60000"/>
              </a:lnSpc>
            </a:pPr>
            <a:r>
              <a:rPr lang="fr-FR" dirty="0" err="1"/>
              <a:t>Outliers</a:t>
            </a:r>
            <a:r>
              <a:rPr lang="fr-FR" dirty="0"/>
              <a:t> supérieur : Q3 + 1,5*IQ</a:t>
            </a:r>
          </a:p>
          <a:p>
            <a:pPr marL="457200" lvl="1" indent="0">
              <a:lnSpc>
                <a:spcPct val="60000"/>
              </a:lnSpc>
              <a:buNone/>
            </a:pPr>
            <a:endParaRPr lang="fr-FR" dirty="0"/>
          </a:p>
          <a:p>
            <a:pPr marL="457200" lvl="1" indent="0">
              <a:lnSpc>
                <a:spcPct val="60000"/>
              </a:lnSpc>
              <a:buNone/>
            </a:pPr>
            <a:r>
              <a:rPr lang="fr-FR" dirty="0"/>
              <a:t>Donc -97,5 cm &lt; valeurs &lt; 242,5 cm soit 0 &lt; valeurs &lt; 725 cm</a:t>
            </a:r>
          </a:p>
          <a:p>
            <a:pPr marL="457200" lvl="1" indent="0">
              <a:buNone/>
            </a:pPr>
            <a:endParaRPr lang="fr-FR" dirty="0"/>
          </a:p>
          <a:p>
            <a:pPr marL="457200" lvl="1" indent="0">
              <a:buNone/>
            </a:pPr>
            <a:endParaRPr lang="fr-FR" dirty="0"/>
          </a:p>
          <a:p>
            <a:pPr marL="457200" lvl="1" indent="0">
              <a:buNone/>
            </a:pPr>
            <a:endParaRPr lang="fr-FR" dirty="0"/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3CB5077-F463-6E37-8FBD-39F44815F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7601" y="1981200"/>
            <a:ext cx="360045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Danièle Festy: Visite botanique : les arbres remarquables du Parc de  bagatelle">
            <a:extLst>
              <a:ext uri="{FF2B5EF4-FFF2-40B4-BE49-F238E27FC236}">
                <a16:creationId xmlns:a16="http://schemas.microsoft.com/office/drawing/2014/main" id="{C5689AE7-C6FB-4ACE-AB14-92C4ECF69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2748" y="1507068"/>
            <a:ext cx="3490435" cy="465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Parc des Buttes Chaumont : Le platane d'Orient - Une fleur de Paris">
            <a:extLst>
              <a:ext uri="{FF2B5EF4-FFF2-40B4-BE49-F238E27FC236}">
                <a16:creationId xmlns:a16="http://schemas.microsoft.com/office/drawing/2014/main" id="{0B4255FF-419C-55E3-0BE8-FEBE3A6A1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1501" y="1507067"/>
            <a:ext cx="3092927" cy="4642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4545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2" y="0"/>
            <a:ext cx="10253077" cy="1507067"/>
          </a:xfrm>
        </p:spPr>
        <p:txBody>
          <a:bodyPr/>
          <a:lstStyle/>
          <a:p>
            <a:r>
              <a:rPr lang="fr-FR" dirty="0"/>
              <a:t>Comment améliorer la gestion des arbres?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D1198-46C9-48E8-B586-9E0E0825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803" y="1919796"/>
            <a:ext cx="8534400" cy="3615267"/>
          </a:xfrm>
        </p:spPr>
        <p:txBody>
          <a:bodyPr/>
          <a:lstStyle/>
          <a:p>
            <a:r>
              <a:rPr lang="fr-FR" dirty="0"/>
              <a:t>Quels arbres faut-il remesurer ?</a:t>
            </a:r>
          </a:p>
          <a:p>
            <a:r>
              <a:rPr lang="fr-FR" dirty="0"/>
              <a:t>Où sont situés les arbres qui vont nécessiter le plus d'entretien ?</a:t>
            </a:r>
          </a:p>
          <a:p>
            <a:r>
              <a:rPr lang="fr-FR" dirty="0"/>
              <a:t>Quels sont les arbres les plus plantés actuellement ?</a:t>
            </a:r>
          </a:p>
          <a:p>
            <a:r>
              <a:rPr lang="fr-FR" dirty="0"/>
              <a:t>Quels arbres ont un développement anormal ?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90414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8534400" cy="1507067"/>
          </a:xfrm>
        </p:spPr>
        <p:txBody>
          <a:bodyPr/>
          <a:lstStyle/>
          <a:p>
            <a:r>
              <a:rPr lang="fr-FR" dirty="0"/>
              <a:t>Quels arbres faut-il remesurer ?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F0C0FD3C-8FC2-BF4A-7E56-F810CC9ECFE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430" y="1661691"/>
            <a:ext cx="5536145" cy="3742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4FBB0E76-F853-7D7E-EA43-BC699E5FA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1476" y="1661691"/>
            <a:ext cx="6034094" cy="3742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90631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10111034" cy="1507067"/>
          </a:xfrm>
        </p:spPr>
        <p:txBody>
          <a:bodyPr>
            <a:normAutofit fontScale="90000"/>
          </a:bodyPr>
          <a:lstStyle/>
          <a:p>
            <a:br>
              <a:rPr lang="fr-FR" dirty="0"/>
            </a:br>
            <a:r>
              <a:rPr lang="fr-FR" dirty="0"/>
              <a:t>Où sont situés les arbres qui vont nécessiter le plus d'entretien ?</a:t>
            </a:r>
            <a:br>
              <a:rPr lang="fr-FR" dirty="0"/>
            </a:br>
            <a:endParaRPr lang="fr-F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244FD6C-A983-AF63-3F1D-19C651EC24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652" y="1267027"/>
            <a:ext cx="4722288" cy="3185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EEFFE20B-45EB-9E69-A91E-C7CBE625FE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2241" y="4487596"/>
            <a:ext cx="8534400" cy="233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813494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10803492" cy="1507067"/>
          </a:xfrm>
        </p:spPr>
        <p:txBody>
          <a:bodyPr>
            <a:normAutofit/>
          </a:bodyPr>
          <a:lstStyle/>
          <a:p>
            <a:r>
              <a:rPr lang="fr-FR" dirty="0"/>
              <a:t>Quels sont les arbres les plus plantés actuellement ?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27FB35B-33C3-D15B-47AD-75991AB97AE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2" r="2168"/>
          <a:stretch/>
        </p:blipFill>
        <p:spPr bwMode="auto">
          <a:xfrm>
            <a:off x="480874" y="1744800"/>
            <a:ext cx="11230252" cy="3599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921336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2" y="0"/>
            <a:ext cx="9906847" cy="1507067"/>
          </a:xfrm>
        </p:spPr>
        <p:txBody>
          <a:bodyPr>
            <a:normAutofit/>
          </a:bodyPr>
          <a:lstStyle/>
          <a:p>
            <a:r>
              <a:rPr lang="fr-FR" dirty="0"/>
              <a:t>Quels arbres ont un développement anormal ?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7F40580-9503-E1C2-9C38-DBA483D94D7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278" y="1507067"/>
            <a:ext cx="8534400" cy="2447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46F169C9-9A90-99B0-AC0F-72E703B8C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5041" y="3991730"/>
            <a:ext cx="5814874" cy="2821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0274206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11176354" cy="1507067"/>
          </a:xfrm>
        </p:spPr>
        <p:txBody>
          <a:bodyPr/>
          <a:lstStyle/>
          <a:p>
            <a:r>
              <a:rPr lang="fr-FR" dirty="0"/>
              <a:t>Suggestions proposées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D1198-46C9-48E8-B586-9E0E0825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802" y="1919796"/>
            <a:ext cx="11380541" cy="3615267"/>
          </a:xfrm>
        </p:spPr>
        <p:txBody>
          <a:bodyPr/>
          <a:lstStyle/>
          <a:p>
            <a:r>
              <a:rPr lang="fr-FR" dirty="0"/>
              <a:t>Remesurer afin d’être au fait de la réalité de l’état de tous les arbres</a:t>
            </a:r>
          </a:p>
          <a:p>
            <a:r>
              <a:rPr lang="fr-FR" dirty="0"/>
              <a:t>Créer une meilleur répartition des espèces d’arbres afin d’assumer une meilleur pérennisation du parc arboricole à travers le temps et autres incident de l’histoire.</a:t>
            </a:r>
          </a:p>
          <a:p>
            <a:r>
              <a:rPr lang="fr-FR" dirty="0"/>
              <a:t>Replanter de nouveaux arbres afin de rajeunir le par cet améliorer sa résilience.</a:t>
            </a:r>
          </a:p>
          <a:p>
            <a:r>
              <a:rPr lang="fr-FR" dirty="0"/>
              <a:t>Soigner les arbres malades et analyser la cause du retard de croissance des arbres qui en </a:t>
            </a:r>
            <a:r>
              <a:rPr lang="fr-FR"/>
              <a:t>sont touchés.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681009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8534400" cy="1507067"/>
          </a:xfrm>
        </p:spPr>
        <p:txBody>
          <a:bodyPr/>
          <a:lstStyle/>
          <a:p>
            <a:r>
              <a:rPr lang="fr-FR" dirty="0"/>
              <a:t>FINI: Avez-vous des questions?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D2E88A0F-1435-D8D1-8362-87CD4C8E85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7707" y="1507067"/>
            <a:ext cx="6665496" cy="4443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577112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8534400" cy="1507067"/>
          </a:xfrm>
        </p:spPr>
        <p:txBody>
          <a:bodyPr/>
          <a:lstStyle/>
          <a:p>
            <a:r>
              <a:rPr lang="fr-FR" dirty="0"/>
              <a:t>CONTEXTE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D1198-46C9-48E8-B586-9E0E0825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803" y="1919796"/>
            <a:ext cx="8534400" cy="3615267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Dans le cadre du programme “Végétalisons la ville”, nous vous proposons de réaliser une analyse exploratoire avec un jeu de données d'</a:t>
            </a:r>
            <a:r>
              <a:rPr lang="fr-FR" dirty="0" err="1"/>
              <a:t>OpenData</a:t>
            </a:r>
            <a:r>
              <a:rPr lang="fr-FR" dirty="0"/>
              <a:t>, portant sur les arbres de la ville de Paris.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L'objectif est d'aider Paris à devenir une smart-city en aidant à une optimisation des tournées pour l'entretien des arbres de la ville.</a:t>
            </a:r>
          </a:p>
        </p:txBody>
      </p:sp>
    </p:spTree>
    <p:extLst>
      <p:ext uri="{BB962C8B-B14F-4D97-AF65-F5344CB8AC3E}">
        <p14:creationId xmlns:p14="http://schemas.microsoft.com/office/powerpoint/2010/main" val="24485762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8534400" cy="1507067"/>
          </a:xfrm>
        </p:spPr>
        <p:txBody>
          <a:bodyPr/>
          <a:lstStyle/>
          <a:p>
            <a:r>
              <a:rPr lang="fr-FR" dirty="0"/>
              <a:t>Méthode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D1198-46C9-48E8-B586-9E0E0825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802" y="1919796"/>
            <a:ext cx="11623197" cy="3615267"/>
          </a:xfrm>
        </p:spPr>
        <p:txBody>
          <a:bodyPr/>
          <a:lstStyle/>
          <a:p>
            <a:r>
              <a:rPr lang="fr-FR" dirty="0"/>
              <a:t>Nous allons comparer les données à travers des Graphiques d'analyse univariée.</a:t>
            </a:r>
          </a:p>
          <a:p>
            <a:r>
              <a:rPr lang="fr-FR" dirty="0"/>
              <a:t>Nous utilisons un jeu de données d’</a:t>
            </a:r>
            <a:r>
              <a:rPr lang="fr-FR" dirty="0" err="1"/>
              <a:t>OpenData</a:t>
            </a:r>
            <a:r>
              <a:rPr lang="fr-FR" dirty="0"/>
              <a:t> des Arbres de la ville de Paris,</a:t>
            </a:r>
          </a:p>
          <a:p>
            <a:r>
              <a:rPr lang="fr-FR" dirty="0"/>
              <a:t>Nous allons utiliser le Langage Python ainsi que </a:t>
            </a:r>
            <a:r>
              <a:rPr lang="fr-FR" dirty="0" err="1"/>
              <a:t>Jupyter</a:t>
            </a:r>
            <a:r>
              <a:rPr lang="fr-FR" dirty="0"/>
              <a:t> Notebook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Math et Pandas : </a:t>
            </a:r>
            <a:r>
              <a:rPr lang="fr-FR" u="sng" dirty="0">
                <a:solidFill>
                  <a:schemeClr val="tx1"/>
                </a:solidFill>
              </a:rPr>
              <a:t>Calcul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 err="1"/>
              <a:t>MatplotLib</a:t>
            </a:r>
            <a:r>
              <a:rPr lang="fr-FR" dirty="0"/>
              <a:t>, </a:t>
            </a:r>
            <a:r>
              <a:rPr lang="fr-FR" dirty="0" err="1"/>
              <a:t>Seaborn</a:t>
            </a:r>
            <a:r>
              <a:rPr lang="fr-FR" dirty="0"/>
              <a:t>, </a:t>
            </a:r>
            <a:r>
              <a:rPr lang="fr-FR" dirty="0" err="1"/>
              <a:t>Plotly</a:t>
            </a:r>
            <a:r>
              <a:rPr lang="fr-FR" dirty="0"/>
              <a:t> et </a:t>
            </a:r>
            <a:r>
              <a:rPr lang="fr-FR" dirty="0" err="1"/>
              <a:t>folium</a:t>
            </a:r>
            <a:r>
              <a:rPr lang="fr-FR" dirty="0"/>
              <a:t> : </a:t>
            </a:r>
            <a:r>
              <a:rPr lang="fr-FR" u="sng" dirty="0">
                <a:solidFill>
                  <a:schemeClr val="tx1"/>
                </a:solidFill>
              </a:rPr>
              <a:t>Graphique</a:t>
            </a:r>
          </a:p>
          <a:p>
            <a:pPr marL="457200" lvl="1" indent="0">
              <a:buNone/>
            </a:pPr>
            <a:endParaRPr lang="fr-FR" u="sng" dirty="0"/>
          </a:p>
        </p:txBody>
      </p:sp>
    </p:spTree>
    <p:extLst>
      <p:ext uri="{BB962C8B-B14F-4D97-AF65-F5344CB8AC3E}">
        <p14:creationId xmlns:p14="http://schemas.microsoft.com/office/powerpoint/2010/main" val="42831608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8534400" cy="1507067"/>
          </a:xfrm>
        </p:spPr>
        <p:txBody>
          <a:bodyPr/>
          <a:lstStyle/>
          <a:p>
            <a:r>
              <a:rPr lang="fr-FR" dirty="0"/>
              <a:t>Présentation des données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D1198-46C9-48E8-B586-9E0E0825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803" y="1369380"/>
            <a:ext cx="8534400" cy="4938204"/>
          </a:xfrm>
        </p:spPr>
        <p:txBody>
          <a:bodyPr>
            <a:normAutofit fontScale="55000" lnSpcReduction="20000"/>
          </a:bodyPr>
          <a:lstStyle/>
          <a:p>
            <a:r>
              <a:rPr lang="fr-FR" sz="2200" dirty="0">
                <a:solidFill>
                  <a:schemeClr val="tx1"/>
                </a:solidFill>
              </a:rPr>
              <a:t>id</a:t>
            </a:r>
            <a:r>
              <a:rPr lang="fr-FR" sz="2200" dirty="0"/>
              <a:t> : simple identifiant de l'arbre (entier, ex. : 229593)</a:t>
            </a:r>
          </a:p>
          <a:p>
            <a:r>
              <a:rPr lang="fr-FR" sz="2200" dirty="0" err="1">
                <a:solidFill>
                  <a:schemeClr val="tx1"/>
                </a:solidFill>
              </a:rPr>
              <a:t>type_emplacement</a:t>
            </a:r>
            <a:r>
              <a:rPr lang="fr-FR" sz="2200" dirty="0">
                <a:solidFill>
                  <a:schemeClr val="tx1"/>
                </a:solidFill>
              </a:rPr>
              <a:t> </a:t>
            </a:r>
            <a:r>
              <a:rPr lang="fr-FR" sz="2200" dirty="0"/>
              <a:t>: type de l'emplacement (texte, ex. : "Arbre")</a:t>
            </a:r>
          </a:p>
          <a:p>
            <a:r>
              <a:rPr lang="fr-FR" sz="2200" dirty="0" err="1">
                <a:solidFill>
                  <a:schemeClr val="tx1"/>
                </a:solidFill>
              </a:rPr>
              <a:t>domanialite</a:t>
            </a:r>
            <a:r>
              <a:rPr lang="fr-FR" sz="2200" dirty="0"/>
              <a:t> : type de lieu auquel appartient l'arbre (texte, ex. : "Alignement")</a:t>
            </a:r>
          </a:p>
          <a:p>
            <a:r>
              <a:rPr lang="fr-FR" sz="2200" dirty="0">
                <a:solidFill>
                  <a:schemeClr val="tx1"/>
                </a:solidFill>
              </a:rPr>
              <a:t>arrondissement</a:t>
            </a:r>
            <a:r>
              <a:rPr lang="fr-FR" sz="2200" dirty="0"/>
              <a:t> : arrondissement de Paris où est situé l'arbre (texte, ex. : "PARIS 15E ARRDT")</a:t>
            </a:r>
          </a:p>
          <a:p>
            <a:r>
              <a:rPr lang="fr-FR" sz="2200" dirty="0" err="1">
                <a:solidFill>
                  <a:schemeClr val="tx1"/>
                </a:solidFill>
              </a:rPr>
              <a:t>complement_addresse</a:t>
            </a:r>
            <a:r>
              <a:rPr lang="fr-FR" sz="2200" dirty="0"/>
              <a:t> : </a:t>
            </a:r>
            <a:r>
              <a:rPr lang="fr-FR" sz="2200" dirty="0" err="1"/>
              <a:t>complement</a:t>
            </a:r>
            <a:r>
              <a:rPr lang="fr-FR" sz="2200" dirty="0"/>
              <a:t> d'</a:t>
            </a:r>
            <a:r>
              <a:rPr lang="fr-FR" sz="2200" dirty="0" err="1"/>
              <a:t>adress</a:t>
            </a:r>
            <a:r>
              <a:rPr lang="fr-FR" sz="2200" dirty="0"/>
              <a:t> (texte, SN°)</a:t>
            </a:r>
          </a:p>
          <a:p>
            <a:r>
              <a:rPr lang="fr-FR" sz="2200" dirty="0" err="1">
                <a:solidFill>
                  <a:schemeClr val="tx1"/>
                </a:solidFill>
              </a:rPr>
              <a:t>numero</a:t>
            </a:r>
            <a:r>
              <a:rPr lang="fr-FR" sz="2200" dirty="0"/>
              <a:t> : numéro de l'</a:t>
            </a:r>
            <a:r>
              <a:rPr lang="fr-FR" sz="2200" dirty="0" err="1"/>
              <a:t>adress</a:t>
            </a:r>
            <a:r>
              <a:rPr lang="fr-FR" sz="2200" dirty="0"/>
              <a:t> (texte, pas d'exemple visible)</a:t>
            </a:r>
          </a:p>
          <a:p>
            <a:r>
              <a:rPr lang="fr-FR" sz="2200" dirty="0">
                <a:solidFill>
                  <a:schemeClr val="tx1"/>
                </a:solidFill>
              </a:rPr>
              <a:t>lieu</a:t>
            </a:r>
            <a:r>
              <a:rPr lang="fr-FR" sz="2200" dirty="0"/>
              <a:t> : adresse de l'arbre (texte, ex. : "RUE HENRY FARMAN")</a:t>
            </a:r>
          </a:p>
          <a:p>
            <a:r>
              <a:rPr lang="fr-FR" sz="2200" dirty="0" err="1">
                <a:solidFill>
                  <a:schemeClr val="tx1"/>
                </a:solidFill>
              </a:rPr>
              <a:t>id_emplacement</a:t>
            </a:r>
            <a:r>
              <a:rPr lang="fr-FR" sz="2200" dirty="0"/>
              <a:t> : identifiant de l'emplacement (texte, ex. : "000202013")</a:t>
            </a:r>
          </a:p>
          <a:p>
            <a:r>
              <a:rPr lang="fr-FR" sz="2200" dirty="0" err="1">
                <a:solidFill>
                  <a:schemeClr val="tx1"/>
                </a:solidFill>
              </a:rPr>
              <a:t>libelle_francais</a:t>
            </a:r>
            <a:r>
              <a:rPr lang="fr-FR" sz="2200" dirty="0">
                <a:solidFill>
                  <a:schemeClr val="tx1"/>
                </a:solidFill>
              </a:rPr>
              <a:t> </a:t>
            </a:r>
            <a:r>
              <a:rPr lang="fr-FR" sz="2200" dirty="0"/>
              <a:t>: nom commun (vernaculaire) de l'espèce de l'arbre (texte, ex. : "Chêne")</a:t>
            </a:r>
          </a:p>
          <a:p>
            <a:r>
              <a:rPr lang="fr-FR" sz="2200" dirty="0">
                <a:solidFill>
                  <a:schemeClr val="tx1"/>
                </a:solidFill>
              </a:rPr>
              <a:t>genre</a:t>
            </a:r>
            <a:r>
              <a:rPr lang="fr-FR" sz="2200" dirty="0"/>
              <a:t> : genre de l'arbre (texte, ex. : "Quercus")</a:t>
            </a:r>
          </a:p>
          <a:p>
            <a:r>
              <a:rPr lang="fr-FR" sz="2200" dirty="0" err="1">
                <a:solidFill>
                  <a:schemeClr val="tx1"/>
                </a:solidFill>
              </a:rPr>
              <a:t>espece</a:t>
            </a:r>
            <a:r>
              <a:rPr lang="fr-FR" sz="2200" dirty="0"/>
              <a:t> : espèce de l'arbre (texte, ex. : "</a:t>
            </a:r>
            <a:r>
              <a:rPr lang="fr-FR" sz="2200" dirty="0" err="1"/>
              <a:t>ilex</a:t>
            </a:r>
            <a:r>
              <a:rPr lang="fr-FR" sz="2200" dirty="0"/>
              <a:t>")</a:t>
            </a:r>
          </a:p>
          <a:p>
            <a:r>
              <a:rPr lang="fr-FR" sz="2200" dirty="0" err="1">
                <a:solidFill>
                  <a:schemeClr val="tx1"/>
                </a:solidFill>
              </a:rPr>
              <a:t>variete</a:t>
            </a:r>
            <a:r>
              <a:rPr lang="fr-FR" sz="2200" dirty="0"/>
              <a:t> : variété de l'arbre (texte, pas d'exemple visible)</a:t>
            </a:r>
          </a:p>
          <a:p>
            <a:r>
              <a:rPr lang="fr-FR" sz="2200" dirty="0" err="1">
                <a:solidFill>
                  <a:schemeClr val="tx1"/>
                </a:solidFill>
              </a:rPr>
              <a:t>circonference_cm</a:t>
            </a:r>
            <a:r>
              <a:rPr lang="fr-FR" sz="2200" dirty="0">
                <a:solidFill>
                  <a:schemeClr val="tx1"/>
                </a:solidFill>
              </a:rPr>
              <a:t> </a:t>
            </a:r>
            <a:r>
              <a:rPr lang="fr-FR" sz="2200" dirty="0"/>
              <a:t>: circonférence en centimètres de l'arbre (entier, ex. : 60)</a:t>
            </a:r>
          </a:p>
          <a:p>
            <a:r>
              <a:rPr lang="fr-FR" sz="2200" dirty="0" err="1">
                <a:solidFill>
                  <a:schemeClr val="tx1"/>
                </a:solidFill>
              </a:rPr>
              <a:t>hauteur_m</a:t>
            </a:r>
            <a:r>
              <a:rPr lang="fr-FR" sz="2200" dirty="0"/>
              <a:t> : taille en mètres de l'arbre (entier, ex. : 7)</a:t>
            </a:r>
          </a:p>
          <a:p>
            <a:r>
              <a:rPr lang="fr-FR" sz="2200" dirty="0" err="1">
                <a:solidFill>
                  <a:schemeClr val="tx1"/>
                </a:solidFill>
              </a:rPr>
              <a:t>stade_developpement</a:t>
            </a:r>
            <a:r>
              <a:rPr lang="fr-FR" sz="2200" dirty="0">
                <a:solidFill>
                  <a:schemeClr val="tx1"/>
                </a:solidFill>
              </a:rPr>
              <a:t> </a:t>
            </a:r>
            <a:r>
              <a:rPr lang="fr-FR" sz="2200" dirty="0"/>
              <a:t>: stade de développement de l'arbre (texte, ex. : "A" pour "Adulte")</a:t>
            </a:r>
          </a:p>
          <a:p>
            <a:r>
              <a:rPr lang="fr-FR" sz="2200" dirty="0">
                <a:solidFill>
                  <a:schemeClr val="tx1"/>
                </a:solidFill>
              </a:rPr>
              <a:t>remarquable</a:t>
            </a:r>
            <a:r>
              <a:rPr lang="fr-FR" sz="2200" dirty="0"/>
              <a:t> : si l'arbre est "remarquable" ou non (booléen, ex. : 0 pour un arbre "non remarquable")</a:t>
            </a:r>
          </a:p>
          <a:p>
            <a:r>
              <a:rPr lang="fr-FR" sz="2200" dirty="0">
                <a:solidFill>
                  <a:schemeClr val="tx1"/>
                </a:solidFill>
              </a:rPr>
              <a:t>geo_point_2d_a</a:t>
            </a:r>
            <a:r>
              <a:rPr lang="fr-FR" sz="2200" dirty="0"/>
              <a:t> : latitude de la position de l'arbre (nombre à virgule, ex. : 48.857620)</a:t>
            </a:r>
          </a:p>
          <a:p>
            <a:r>
              <a:rPr lang="fr-FR" sz="2200" dirty="0">
                <a:solidFill>
                  <a:schemeClr val="tx1"/>
                </a:solidFill>
              </a:rPr>
              <a:t>geo_point_2d_b</a:t>
            </a:r>
            <a:r>
              <a:rPr lang="fr-FR" sz="2200" dirty="0"/>
              <a:t> : longitude de la position de l'arbre (nombre à virgule, ex. : 2.320962)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927712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-2137"/>
            <a:ext cx="8534400" cy="1507067"/>
          </a:xfrm>
        </p:spPr>
        <p:txBody>
          <a:bodyPr/>
          <a:lstStyle/>
          <a:p>
            <a:r>
              <a:rPr lang="fr-FR" dirty="0"/>
              <a:t>Classifications des données</a:t>
            </a:r>
          </a:p>
        </p:txBody>
      </p:sp>
      <p:sp>
        <p:nvSpPr>
          <p:cNvPr id="11" name="Organigramme : Alternative 10">
            <a:extLst>
              <a:ext uri="{FF2B5EF4-FFF2-40B4-BE49-F238E27FC236}">
                <a16:creationId xmlns:a16="http://schemas.microsoft.com/office/drawing/2014/main" id="{F2F05B20-C74D-F3B7-40F5-FACD140EC7D4}"/>
              </a:ext>
            </a:extLst>
          </p:cNvPr>
          <p:cNvSpPr/>
          <p:nvPr/>
        </p:nvSpPr>
        <p:spPr>
          <a:xfrm>
            <a:off x="671096" y="1652126"/>
            <a:ext cx="772357" cy="463273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fr-FR" dirty="0"/>
              <a:t>Variables</a:t>
            </a:r>
          </a:p>
        </p:txBody>
      </p:sp>
      <p:sp>
        <p:nvSpPr>
          <p:cNvPr id="6" name="Organigramme : Alternative 5">
            <a:extLst>
              <a:ext uri="{FF2B5EF4-FFF2-40B4-BE49-F238E27FC236}">
                <a16:creationId xmlns:a16="http://schemas.microsoft.com/office/drawing/2014/main" id="{1E6D88A8-B428-8F60-99C0-77A23EB34141}"/>
              </a:ext>
            </a:extLst>
          </p:cNvPr>
          <p:cNvSpPr/>
          <p:nvPr/>
        </p:nvSpPr>
        <p:spPr>
          <a:xfrm>
            <a:off x="2533649" y="2317338"/>
            <a:ext cx="3810000" cy="66675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Quantitatives</a:t>
            </a:r>
          </a:p>
        </p:txBody>
      </p:sp>
      <p:sp>
        <p:nvSpPr>
          <p:cNvPr id="7" name="Organigramme : Alternative 6">
            <a:extLst>
              <a:ext uri="{FF2B5EF4-FFF2-40B4-BE49-F238E27FC236}">
                <a16:creationId xmlns:a16="http://schemas.microsoft.com/office/drawing/2014/main" id="{D88D7410-3541-B811-413F-A5E4BCB9ED16}"/>
              </a:ext>
            </a:extLst>
          </p:cNvPr>
          <p:cNvSpPr/>
          <p:nvPr/>
        </p:nvSpPr>
        <p:spPr>
          <a:xfrm>
            <a:off x="2533648" y="4893278"/>
            <a:ext cx="3810000" cy="79661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Qualitatives</a:t>
            </a:r>
          </a:p>
        </p:txBody>
      </p:sp>
      <p:sp>
        <p:nvSpPr>
          <p:cNvPr id="8" name="Organigramme : Alternative 7">
            <a:extLst>
              <a:ext uri="{FF2B5EF4-FFF2-40B4-BE49-F238E27FC236}">
                <a16:creationId xmlns:a16="http://schemas.microsoft.com/office/drawing/2014/main" id="{20B964F7-03CE-109F-2B8D-78A03E43CD74}"/>
              </a:ext>
            </a:extLst>
          </p:cNvPr>
          <p:cNvSpPr/>
          <p:nvPr/>
        </p:nvSpPr>
        <p:spPr>
          <a:xfrm>
            <a:off x="7324725" y="1650588"/>
            <a:ext cx="3810000" cy="66675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Continues</a:t>
            </a:r>
          </a:p>
          <a:p>
            <a:pPr algn="ctr"/>
            <a:r>
              <a:rPr lang="en-US" sz="1200" b="0" i="0" dirty="0">
                <a:effectLst/>
                <a:latin typeface="-apple-system"/>
              </a:rPr>
              <a:t>geo_point_2d_a,geo_point_2d_b</a:t>
            </a:r>
            <a:endParaRPr lang="fr-FR" sz="12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Organigramme : Alternative 8">
            <a:extLst>
              <a:ext uri="{FF2B5EF4-FFF2-40B4-BE49-F238E27FC236}">
                <a16:creationId xmlns:a16="http://schemas.microsoft.com/office/drawing/2014/main" id="{97F3BB7D-668D-379B-A73A-40C08A76895B}"/>
              </a:ext>
            </a:extLst>
          </p:cNvPr>
          <p:cNvSpPr/>
          <p:nvPr/>
        </p:nvSpPr>
        <p:spPr>
          <a:xfrm>
            <a:off x="7324725" y="5489886"/>
            <a:ext cx="3810000" cy="79661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b="0" i="0" dirty="0">
                <a:effectLst/>
                <a:latin typeface="Century Gothic (Corps)"/>
              </a:rPr>
              <a:t>Ordinales</a:t>
            </a:r>
            <a:endParaRPr lang="fr-FR" sz="1600" dirty="0">
              <a:latin typeface="-apple-system"/>
            </a:endParaRPr>
          </a:p>
          <a:p>
            <a:pPr algn="ctr"/>
            <a:r>
              <a:rPr lang="fr-FR" sz="1200" b="0" i="0" dirty="0" err="1">
                <a:effectLst/>
                <a:latin typeface="-apple-system"/>
              </a:rPr>
              <a:t>stade_developpement,remarquable</a:t>
            </a:r>
            <a:endParaRPr lang="fr-FR" sz="1200" b="0" i="0" dirty="0">
              <a:effectLst/>
              <a:latin typeface="-apple-system"/>
            </a:endParaRPr>
          </a:p>
        </p:txBody>
      </p:sp>
      <p:sp>
        <p:nvSpPr>
          <p:cNvPr id="10" name="Organigramme : Alternative 9">
            <a:extLst>
              <a:ext uri="{FF2B5EF4-FFF2-40B4-BE49-F238E27FC236}">
                <a16:creationId xmlns:a16="http://schemas.microsoft.com/office/drawing/2014/main" id="{6C7071CB-EE6A-F712-3ECB-F2AFBCBA2468}"/>
              </a:ext>
            </a:extLst>
          </p:cNvPr>
          <p:cNvSpPr/>
          <p:nvPr/>
        </p:nvSpPr>
        <p:spPr>
          <a:xfrm>
            <a:off x="7324725" y="4226528"/>
            <a:ext cx="3810000" cy="79661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latin typeface="Century Gothic (Corps)"/>
              </a:rPr>
              <a:t>N</a:t>
            </a:r>
            <a:r>
              <a:rPr lang="fr-FR" sz="1600" b="0" i="0" dirty="0">
                <a:effectLst/>
                <a:latin typeface="Century Gothic (Corps)"/>
              </a:rPr>
              <a:t>ominales</a:t>
            </a:r>
            <a:endParaRPr lang="fr-FR" sz="1600" dirty="0">
              <a:latin typeface="-apple-system"/>
            </a:endParaRPr>
          </a:p>
          <a:p>
            <a:pPr algn="ctr"/>
            <a:r>
              <a:rPr lang="fr-FR" sz="1200" b="0" i="0" dirty="0" err="1">
                <a:effectLst/>
                <a:latin typeface="-apple-system"/>
              </a:rPr>
              <a:t>type_emplacement,domanialite,arrondissement</a:t>
            </a:r>
            <a:r>
              <a:rPr lang="fr-FR" sz="1200" b="0" i="0" dirty="0">
                <a:effectLst/>
                <a:latin typeface="-apple-system"/>
              </a:rPr>
              <a:t>,</a:t>
            </a:r>
          </a:p>
          <a:p>
            <a:pPr algn="ctr"/>
            <a:r>
              <a:rPr lang="fr-FR" sz="1200" b="0" i="0" dirty="0" err="1">
                <a:effectLst/>
                <a:latin typeface="-apple-system"/>
              </a:rPr>
              <a:t>complement_addresse,numero,lieu,id_emplacement</a:t>
            </a:r>
            <a:r>
              <a:rPr lang="fr-FR" sz="1200" b="0" i="0" dirty="0">
                <a:effectLst/>
                <a:latin typeface="-apple-system"/>
              </a:rPr>
              <a:t>,</a:t>
            </a:r>
          </a:p>
          <a:p>
            <a:pPr algn="ctr"/>
            <a:r>
              <a:rPr lang="fr-FR" sz="1200" b="0" i="0" dirty="0" err="1">
                <a:effectLst/>
                <a:latin typeface="-apple-system"/>
              </a:rPr>
              <a:t>libelle_francais,genre,espece,variete</a:t>
            </a:r>
            <a:endParaRPr lang="fr-FR" sz="1200" b="0" i="0" dirty="0">
              <a:effectLst/>
              <a:latin typeface="-apple-system"/>
            </a:endParaRPr>
          </a:p>
        </p:txBody>
      </p:sp>
      <p:sp>
        <p:nvSpPr>
          <p:cNvPr id="12" name="Organigramme : Alternative 11">
            <a:extLst>
              <a:ext uri="{FF2B5EF4-FFF2-40B4-BE49-F238E27FC236}">
                <a16:creationId xmlns:a16="http://schemas.microsoft.com/office/drawing/2014/main" id="{8E9EAFF0-FC87-41FE-31D9-FEC5346C119D}"/>
              </a:ext>
            </a:extLst>
          </p:cNvPr>
          <p:cNvSpPr/>
          <p:nvPr/>
        </p:nvSpPr>
        <p:spPr>
          <a:xfrm>
            <a:off x="7324725" y="2938558"/>
            <a:ext cx="3810000" cy="66675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latin typeface="Century Gothic (Corps)"/>
              </a:rPr>
              <a:t>D</a:t>
            </a:r>
            <a:r>
              <a:rPr lang="fr-FR" sz="1600" b="0" i="0" dirty="0">
                <a:effectLst/>
                <a:latin typeface="Century Gothic (Corps)"/>
              </a:rPr>
              <a:t>iscrètes</a:t>
            </a:r>
          </a:p>
          <a:p>
            <a:pPr algn="ctr"/>
            <a:r>
              <a:rPr lang="fr-FR" sz="1200" b="0" i="0" dirty="0" err="1">
                <a:effectLst/>
                <a:latin typeface="-apple-system"/>
              </a:rPr>
              <a:t>id,circonference_cm,hauteur_m</a:t>
            </a:r>
            <a:endParaRPr lang="fr-FR" sz="1200" b="0" i="0" dirty="0">
              <a:effectLst/>
              <a:latin typeface="-apple-system"/>
            </a:endParaRPr>
          </a:p>
        </p:txBody>
      </p:sp>
      <p:sp>
        <p:nvSpPr>
          <p:cNvPr id="16" name="Organigramme : Alternative 15">
            <a:extLst>
              <a:ext uri="{FF2B5EF4-FFF2-40B4-BE49-F238E27FC236}">
                <a16:creationId xmlns:a16="http://schemas.microsoft.com/office/drawing/2014/main" id="{2D2A7CBE-3E35-9E19-6E2B-EAD650898CAF}"/>
              </a:ext>
            </a:extLst>
          </p:cNvPr>
          <p:cNvSpPr/>
          <p:nvPr/>
        </p:nvSpPr>
        <p:spPr>
          <a:xfrm>
            <a:off x="2533648" y="2322691"/>
            <a:ext cx="3810000" cy="79661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Quantitatives</a:t>
            </a:r>
          </a:p>
        </p:txBody>
      </p:sp>
      <p:sp>
        <p:nvSpPr>
          <p:cNvPr id="17" name="Organigramme : Alternative 16">
            <a:extLst>
              <a:ext uri="{FF2B5EF4-FFF2-40B4-BE49-F238E27FC236}">
                <a16:creationId xmlns:a16="http://schemas.microsoft.com/office/drawing/2014/main" id="{FF5CF5A2-5EAC-4CB4-C372-0CC63C2BC188}"/>
              </a:ext>
            </a:extLst>
          </p:cNvPr>
          <p:cNvSpPr/>
          <p:nvPr/>
        </p:nvSpPr>
        <p:spPr>
          <a:xfrm>
            <a:off x="7324724" y="1655941"/>
            <a:ext cx="3810000" cy="79661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Continues</a:t>
            </a:r>
          </a:p>
          <a:p>
            <a:pPr algn="ctr"/>
            <a:r>
              <a:rPr lang="en-US" sz="1200" b="0" i="0" dirty="0">
                <a:effectLst/>
                <a:latin typeface="-apple-system"/>
              </a:rPr>
              <a:t>geo_point_2d_a,geo_point_2d_b</a:t>
            </a:r>
            <a:endParaRPr lang="fr-FR" sz="12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Organigramme : Alternative 17">
            <a:extLst>
              <a:ext uri="{FF2B5EF4-FFF2-40B4-BE49-F238E27FC236}">
                <a16:creationId xmlns:a16="http://schemas.microsoft.com/office/drawing/2014/main" id="{373D952A-EE85-D750-EB49-8CC4F699A835}"/>
              </a:ext>
            </a:extLst>
          </p:cNvPr>
          <p:cNvSpPr/>
          <p:nvPr/>
        </p:nvSpPr>
        <p:spPr>
          <a:xfrm>
            <a:off x="7324724" y="2943911"/>
            <a:ext cx="3810000" cy="796614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latin typeface="Century Gothic (Corps)"/>
              </a:rPr>
              <a:t>D</a:t>
            </a:r>
            <a:r>
              <a:rPr lang="fr-FR" sz="1600" b="0" i="0" dirty="0">
                <a:effectLst/>
                <a:latin typeface="Century Gothic (Corps)"/>
              </a:rPr>
              <a:t>iscrètes</a:t>
            </a:r>
          </a:p>
          <a:p>
            <a:pPr algn="ctr"/>
            <a:r>
              <a:rPr lang="fr-FR" sz="1200" b="0" i="0" dirty="0" err="1">
                <a:effectLst/>
                <a:latin typeface="-apple-system"/>
              </a:rPr>
              <a:t>id,circonference_cm,hauteur_m</a:t>
            </a:r>
            <a:endParaRPr lang="fr-FR" sz="1200" b="0" i="0" dirty="0">
              <a:effectLst/>
              <a:latin typeface="-apple-system"/>
            </a:endParaRP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79CCBC48-7312-55F5-3387-045C2A205C4C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1443453" y="3968494"/>
            <a:ext cx="63193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C76D1A5E-0891-726D-C92F-BEF5466B060E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2076450" y="2720998"/>
            <a:ext cx="457198" cy="16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45F3C1D7-B9C8-5CA0-7904-4B2CB2D5DBAD}"/>
              </a:ext>
            </a:extLst>
          </p:cNvPr>
          <p:cNvCxnSpPr>
            <a:cxnSpLocks/>
          </p:cNvCxnSpPr>
          <p:nvPr/>
        </p:nvCxnSpPr>
        <p:spPr>
          <a:xfrm>
            <a:off x="2076450" y="2727989"/>
            <a:ext cx="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2AC07CB1-EE9D-704E-F857-93B79B448C82}"/>
              </a:ext>
            </a:extLst>
          </p:cNvPr>
          <p:cNvCxnSpPr>
            <a:cxnSpLocks/>
          </p:cNvCxnSpPr>
          <p:nvPr/>
        </p:nvCxnSpPr>
        <p:spPr>
          <a:xfrm flipH="1">
            <a:off x="6838948" y="3318378"/>
            <a:ext cx="457198" cy="16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27131CA3-179D-6B30-9ADE-D3943594E229}"/>
              </a:ext>
            </a:extLst>
          </p:cNvPr>
          <p:cNvCxnSpPr>
            <a:cxnSpLocks/>
          </p:cNvCxnSpPr>
          <p:nvPr/>
        </p:nvCxnSpPr>
        <p:spPr>
          <a:xfrm flipH="1">
            <a:off x="6838948" y="1982325"/>
            <a:ext cx="457198" cy="16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45BA5A92-F72E-91C4-BF32-B4050CD42286}"/>
              </a:ext>
            </a:extLst>
          </p:cNvPr>
          <p:cNvCxnSpPr>
            <a:cxnSpLocks/>
          </p:cNvCxnSpPr>
          <p:nvPr/>
        </p:nvCxnSpPr>
        <p:spPr>
          <a:xfrm flipH="1">
            <a:off x="6867526" y="5957763"/>
            <a:ext cx="457198" cy="16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F20DA142-4499-8B9F-14CA-E1DE1FA53227}"/>
              </a:ext>
            </a:extLst>
          </p:cNvPr>
          <p:cNvCxnSpPr>
            <a:cxnSpLocks/>
          </p:cNvCxnSpPr>
          <p:nvPr/>
        </p:nvCxnSpPr>
        <p:spPr>
          <a:xfrm flipH="1">
            <a:off x="6867526" y="4624835"/>
            <a:ext cx="457198" cy="16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BAFB1D5D-153C-977D-24EB-F2F0927940F4}"/>
              </a:ext>
            </a:extLst>
          </p:cNvPr>
          <p:cNvCxnSpPr>
            <a:cxnSpLocks/>
          </p:cNvCxnSpPr>
          <p:nvPr/>
        </p:nvCxnSpPr>
        <p:spPr>
          <a:xfrm flipV="1">
            <a:off x="2075383" y="2720998"/>
            <a:ext cx="0" cy="256873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7BE4B1B6-C5BC-0FE9-48FE-9F36AC2312FC}"/>
              </a:ext>
            </a:extLst>
          </p:cNvPr>
          <p:cNvCxnSpPr>
            <a:cxnSpLocks/>
          </p:cNvCxnSpPr>
          <p:nvPr/>
        </p:nvCxnSpPr>
        <p:spPr>
          <a:xfrm flipH="1">
            <a:off x="2075383" y="5289737"/>
            <a:ext cx="457198" cy="16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onnecteur droit 45">
            <a:extLst>
              <a:ext uri="{FF2B5EF4-FFF2-40B4-BE49-F238E27FC236}">
                <a16:creationId xmlns:a16="http://schemas.microsoft.com/office/drawing/2014/main" id="{41D6CF91-4516-63A1-B33D-89AAAC9056CC}"/>
              </a:ext>
            </a:extLst>
          </p:cNvPr>
          <p:cNvCxnSpPr>
            <a:cxnSpLocks/>
          </p:cNvCxnSpPr>
          <p:nvPr/>
        </p:nvCxnSpPr>
        <p:spPr>
          <a:xfrm flipV="1">
            <a:off x="6811803" y="1982325"/>
            <a:ext cx="0" cy="13360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61056E43-FEEA-ED0E-A9D2-97B9744070CA}"/>
              </a:ext>
            </a:extLst>
          </p:cNvPr>
          <p:cNvCxnSpPr>
            <a:cxnSpLocks/>
          </p:cNvCxnSpPr>
          <p:nvPr/>
        </p:nvCxnSpPr>
        <p:spPr>
          <a:xfrm flipV="1">
            <a:off x="6867526" y="4621710"/>
            <a:ext cx="0" cy="13360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5E5E0639-7751-B79B-4868-651349F96BF1}"/>
              </a:ext>
            </a:extLst>
          </p:cNvPr>
          <p:cNvCxnSpPr>
            <a:cxnSpLocks/>
          </p:cNvCxnSpPr>
          <p:nvPr/>
        </p:nvCxnSpPr>
        <p:spPr>
          <a:xfrm flipH="1">
            <a:off x="6343648" y="5296790"/>
            <a:ext cx="52387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999AC277-E424-3F66-1EE8-5DC52756FDB9}"/>
              </a:ext>
            </a:extLst>
          </p:cNvPr>
          <p:cNvCxnSpPr>
            <a:cxnSpLocks/>
          </p:cNvCxnSpPr>
          <p:nvPr/>
        </p:nvCxnSpPr>
        <p:spPr>
          <a:xfrm flipH="1">
            <a:off x="6345728" y="2720998"/>
            <a:ext cx="46607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254425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8534400" cy="1507067"/>
          </a:xfrm>
        </p:spPr>
        <p:txBody>
          <a:bodyPr/>
          <a:lstStyle/>
          <a:p>
            <a:r>
              <a:rPr lang="fr-FR" dirty="0"/>
              <a:t>Première observations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6C2C932-52A8-15AC-CD1B-C6854EC391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85" y="1709614"/>
            <a:ext cx="4106418" cy="4205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B78770C7-EF94-4A01-A722-D436A3CA1F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8" r="4024"/>
          <a:stretch/>
        </p:blipFill>
        <p:spPr bwMode="auto">
          <a:xfrm>
            <a:off x="5164412" y="1709614"/>
            <a:ext cx="6310472" cy="4205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2644410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10812370" cy="1507067"/>
          </a:xfrm>
        </p:spPr>
        <p:txBody>
          <a:bodyPr/>
          <a:lstStyle/>
          <a:p>
            <a:r>
              <a:rPr lang="fr-FR" dirty="0"/>
              <a:t>Distribution des données quantitatives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3B0B8CF1-E709-81BB-D6C4-F33DBB7E050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255" y="2057708"/>
            <a:ext cx="360045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70D1CFD-E1ED-78C6-407C-898A74850F62}"/>
              </a:ext>
            </a:extLst>
          </p:cNvPr>
          <p:cNvSpPr txBox="1"/>
          <p:nvPr/>
        </p:nvSpPr>
        <p:spPr>
          <a:xfrm>
            <a:off x="5140170" y="1873188"/>
            <a:ext cx="6098959" cy="2117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Le nombre de valeur non vides (count)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La moyenne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L’écart type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Les valeurs Minimum et maximum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La médiane et les quartiles</a:t>
            </a:r>
          </a:p>
        </p:txBody>
      </p:sp>
    </p:spTree>
    <p:extLst>
      <p:ext uri="{BB962C8B-B14F-4D97-AF65-F5344CB8AC3E}">
        <p14:creationId xmlns:p14="http://schemas.microsoft.com/office/powerpoint/2010/main" val="3007102128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2" y="0"/>
            <a:ext cx="11478195" cy="1507067"/>
          </a:xfrm>
        </p:spPr>
        <p:txBody>
          <a:bodyPr/>
          <a:lstStyle/>
          <a:p>
            <a:r>
              <a:rPr lang="fr-FR" dirty="0"/>
              <a:t>Distribution des données catégoriques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2DC05B47-185E-550E-7803-7DB5B1FEF70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441" y="1887783"/>
            <a:ext cx="4619625" cy="3324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150C5B78-655D-F4EC-8762-BD36C4EAD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313" y="1887783"/>
            <a:ext cx="4038600" cy="197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867753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5470C-87D9-4BBA-A04D-54C78A34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803" y="0"/>
            <a:ext cx="8534400" cy="1507067"/>
          </a:xfrm>
        </p:spPr>
        <p:txBody>
          <a:bodyPr/>
          <a:lstStyle/>
          <a:p>
            <a:r>
              <a:rPr lang="fr-FR" dirty="0"/>
              <a:t>Nouvelles observations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D1198-46C9-48E8-B586-9E0E0825D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803" y="1919796"/>
            <a:ext cx="8534400" cy="3615267"/>
          </a:xfrm>
        </p:spPr>
        <p:txBody>
          <a:bodyPr/>
          <a:lstStyle/>
          <a:p>
            <a:r>
              <a:rPr lang="fr-FR" dirty="0"/>
              <a:t>Chaque Arbre à un </a:t>
            </a:r>
            <a:r>
              <a:rPr lang="fr-FR" u="sng" dirty="0">
                <a:solidFill>
                  <a:schemeClr val="tx1"/>
                </a:solidFill>
              </a:rPr>
              <a:t>id</a:t>
            </a:r>
            <a:r>
              <a:rPr lang="fr-FR" dirty="0"/>
              <a:t> unique</a:t>
            </a:r>
          </a:p>
          <a:p>
            <a:r>
              <a:rPr lang="fr-FR" dirty="0"/>
              <a:t>Il n’y a qu’une seule valeur pour la variable </a:t>
            </a:r>
            <a:r>
              <a:rPr lang="fr-FR" u="sng" dirty="0" err="1">
                <a:solidFill>
                  <a:schemeClr val="tx1"/>
                </a:solidFill>
              </a:rPr>
              <a:t>type_emplacement</a:t>
            </a:r>
            <a:endParaRPr lang="fr-FR" u="sng" dirty="0">
              <a:solidFill>
                <a:schemeClr val="tx1"/>
              </a:solidFill>
            </a:endParaRPr>
          </a:p>
          <a:p>
            <a:r>
              <a:rPr lang="fr-FR" dirty="0"/>
              <a:t>Les valeurs de </a:t>
            </a:r>
            <a:r>
              <a:rPr lang="fr-FR" u="sng" dirty="0" err="1">
                <a:solidFill>
                  <a:schemeClr val="tx1"/>
                </a:solidFill>
              </a:rPr>
              <a:t>complement_adresse</a:t>
            </a:r>
            <a:r>
              <a:rPr lang="fr-FR" dirty="0"/>
              <a:t> et </a:t>
            </a:r>
            <a:r>
              <a:rPr lang="fr-FR" u="sng" dirty="0" err="1">
                <a:solidFill>
                  <a:schemeClr val="tx1"/>
                </a:solidFill>
              </a:rPr>
              <a:t>id_emplacement</a:t>
            </a:r>
            <a:r>
              <a:rPr lang="fr-FR" dirty="0"/>
              <a:t> ne sont pas vraiment représentatives et donc peu pertinentes.</a:t>
            </a:r>
            <a:endParaRPr lang="fr-FR" u="sng" dirty="0">
              <a:solidFill>
                <a:schemeClr val="bg1"/>
              </a:solidFill>
            </a:endParaRPr>
          </a:p>
          <a:p>
            <a:r>
              <a:rPr lang="fr-FR" dirty="0"/>
              <a:t>la colonne </a:t>
            </a:r>
            <a:r>
              <a:rPr lang="fr-FR" u="sng" dirty="0">
                <a:solidFill>
                  <a:schemeClr val="tx1"/>
                </a:solidFill>
              </a:rPr>
              <a:t>lieu</a:t>
            </a:r>
            <a:r>
              <a:rPr lang="fr-FR" dirty="0"/>
              <a:t> peut être découpée</a:t>
            </a:r>
          </a:p>
          <a:p>
            <a:r>
              <a:rPr lang="fr-FR" dirty="0"/>
              <a:t>Les données de </a:t>
            </a:r>
            <a:r>
              <a:rPr lang="fr-FR" u="sng" dirty="0" err="1">
                <a:solidFill>
                  <a:schemeClr val="tx1"/>
                </a:solidFill>
              </a:rPr>
              <a:t>circonference_cm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/>
              <a:t>et </a:t>
            </a:r>
            <a:r>
              <a:rPr lang="fr-FR" u="sng" dirty="0" err="1">
                <a:solidFill>
                  <a:schemeClr val="tx1"/>
                </a:solidFill>
              </a:rPr>
              <a:t>hauteur_cm</a:t>
            </a:r>
            <a:r>
              <a:rPr lang="fr-FR" dirty="0">
                <a:solidFill>
                  <a:schemeClr val="tx1"/>
                </a:solidFill>
              </a:rPr>
              <a:t> </a:t>
            </a:r>
            <a:r>
              <a:rPr lang="fr-FR" dirty="0"/>
              <a:t>ont des valeurs aberrantes.</a:t>
            </a:r>
          </a:p>
        </p:txBody>
      </p:sp>
    </p:spTree>
    <p:extLst>
      <p:ext uri="{BB962C8B-B14F-4D97-AF65-F5344CB8AC3E}">
        <p14:creationId xmlns:p14="http://schemas.microsoft.com/office/powerpoint/2010/main" val="23291301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537</TotalTime>
  <Words>1267</Words>
  <Application>Microsoft Office PowerPoint</Application>
  <PresentationFormat>Grand écran</PresentationFormat>
  <Paragraphs>146</Paragraphs>
  <Slides>19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7" baseType="lpstr">
      <vt:lpstr>-apple-system</vt:lpstr>
      <vt:lpstr>Arial</vt:lpstr>
      <vt:lpstr>Calibri</vt:lpstr>
      <vt:lpstr>Century Gothic</vt:lpstr>
      <vt:lpstr>Century Gothic (Corps)</vt:lpstr>
      <vt:lpstr>Wingdings</vt:lpstr>
      <vt:lpstr>Wingdings 3</vt:lpstr>
      <vt:lpstr>Secteur</vt:lpstr>
      <vt:lpstr>Participez à un concours sur la Smart City</vt:lpstr>
      <vt:lpstr>CONTEXTE</vt:lpstr>
      <vt:lpstr>Méthode</vt:lpstr>
      <vt:lpstr>Présentation des données</vt:lpstr>
      <vt:lpstr>Classifications des données</vt:lpstr>
      <vt:lpstr>Première observations</vt:lpstr>
      <vt:lpstr>Distribution des données quantitatives</vt:lpstr>
      <vt:lpstr>Distribution des données catégoriques</vt:lpstr>
      <vt:lpstr>Nouvelles observations</vt:lpstr>
      <vt:lpstr>Nettoyage : Regroupement des lieux</vt:lpstr>
      <vt:lpstr>Nettoyage: Suppression des colonnes inutiles et modifications valeurs</vt:lpstr>
      <vt:lpstr>Netoyage : éliminations Valeurs Aberrantes (outliers)</vt:lpstr>
      <vt:lpstr>Comment améliorer la gestion des arbres?</vt:lpstr>
      <vt:lpstr>Quels arbres faut-il remesurer ?</vt:lpstr>
      <vt:lpstr> Où sont situés les arbres qui vont nécessiter le plus d'entretien ? </vt:lpstr>
      <vt:lpstr>Quels sont les arbres les plus plantés actuellement ?</vt:lpstr>
      <vt:lpstr>Quels arbres ont un développement anormal ?</vt:lpstr>
      <vt:lpstr>Suggestions proposées :</vt:lpstr>
      <vt:lpstr>FINI: Avez-vous des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Participez à un concours sur la Smart City</dc:title>
  <dc:creator>Julien MILLOT</dc:creator>
  <cp:lastModifiedBy>Julien MILLOT</cp:lastModifiedBy>
  <cp:revision>9</cp:revision>
  <dcterms:created xsi:type="dcterms:W3CDTF">2022-12-08T08:46:33Z</dcterms:created>
  <dcterms:modified xsi:type="dcterms:W3CDTF">2022-12-08T21:54:01Z</dcterms:modified>
</cp:coreProperties>
</file>

<file path=docProps/thumbnail.jpeg>
</file>